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23"/>
  </p:notesMasterIdLst>
  <p:handoutMasterIdLst>
    <p:handoutMasterId r:id="rId24"/>
  </p:handoutMasterIdLst>
  <p:sldIdLst>
    <p:sldId id="314" r:id="rId5"/>
    <p:sldId id="383" r:id="rId6"/>
    <p:sldId id="319" r:id="rId7"/>
    <p:sldId id="375" r:id="rId8"/>
    <p:sldId id="376" r:id="rId9"/>
    <p:sldId id="377" r:id="rId10"/>
    <p:sldId id="378" r:id="rId11"/>
    <p:sldId id="384" r:id="rId12"/>
    <p:sldId id="379" r:id="rId13"/>
    <p:sldId id="385" r:id="rId14"/>
    <p:sldId id="386" r:id="rId15"/>
    <p:sldId id="387" r:id="rId16"/>
    <p:sldId id="380" r:id="rId17"/>
    <p:sldId id="381" r:id="rId18"/>
    <p:sldId id="392" r:id="rId19"/>
    <p:sldId id="388" r:id="rId20"/>
    <p:sldId id="382" r:id="rId21"/>
    <p:sldId id="389" r:id="rId22"/>
  </p:sldIdLst>
  <p:sldSz cx="12190413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ишев Владимир Геннадьевич" initials="ИВГ" lastIdx="1" clrIdx="0"/>
  <p:cmAuthor id="2" name="Пользователь Windows" initials="ПW" lastIdx="1" clrIdx="1"/>
  <p:cmAuthor id="3" name="Каргина Зоя Алексеевна" initials="КЗА" lastIdx="0" clrIdx="2">
    <p:extLst>
      <p:ext uri="{19B8F6BF-5375-455C-9EA6-DF929625EA0E}">
        <p15:presenceInfo xmlns:p15="http://schemas.microsoft.com/office/powerpoint/2012/main" userId="S-1-5-21-1771183662-318942766-1242527282-49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68"/>
    <a:srgbClr val="BBD0EC"/>
    <a:srgbClr val="004D8D"/>
    <a:srgbClr val="E71C23"/>
    <a:srgbClr val="005DA6"/>
    <a:srgbClr val="7DADDC"/>
    <a:srgbClr val="A1C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6" autoAdjust="0"/>
    <p:restoredTop sz="94660"/>
  </p:normalViewPr>
  <p:slideViewPr>
    <p:cSldViewPr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98606-0DDD-4E18-88AE-8F0F872E403B}" type="datetimeFigureOut">
              <a:rPr lang="ru-RU" smtClean="0"/>
              <a:t>20.08.2021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6E111-FCA9-4014-8FC1-F7BF35E59A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4932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0DA35-9533-4135-BA52-E288E3750D39}" type="datetimeFigureOut">
              <a:rPr lang="ru-RU" smtClean="0"/>
              <a:t>20.08.2021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3A24-01AC-4F5A-935A-DADAA9D5A94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5964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25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0413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871" y="2404534"/>
            <a:ext cx="7765925" cy="1646302"/>
          </a:xfrm>
        </p:spPr>
        <p:txBody>
          <a:bodyPr anchor="b">
            <a:noAutofit/>
          </a:bodyPr>
          <a:lstStyle>
            <a:lvl1pPr algn="r">
              <a:defRPr sz="5399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71" y="4050834"/>
            <a:ext cx="7765925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7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7" y="609600"/>
            <a:ext cx="859554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470400"/>
            <a:ext cx="859554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19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213" y="609600"/>
            <a:ext cx="809308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961" y="3632200"/>
            <a:ext cx="722358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470400"/>
            <a:ext cx="859554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799" y="790378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1853" y="288655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057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7" y="1931988"/>
            <a:ext cx="8595549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533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213" y="609600"/>
            <a:ext cx="809308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244" y="4013200"/>
            <a:ext cx="859555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799" y="790378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1853" y="288655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10" y="609600"/>
            <a:ext cx="8587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244" y="4013200"/>
            <a:ext cx="859555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385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50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6636" y="609600"/>
            <a:ext cx="130457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247" y="609600"/>
            <a:ext cx="7059231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12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30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7" y="2700868"/>
            <a:ext cx="8595549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7" y="4527448"/>
            <a:ext cx="8595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3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247" y="2160589"/>
            <a:ext cx="4183490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308" y="2160590"/>
            <a:ext cx="4183489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658" y="2160983"/>
            <a:ext cx="41850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58" y="2737246"/>
            <a:ext cx="418507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721" y="2160983"/>
            <a:ext cx="418507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722" y="2737246"/>
            <a:ext cx="41850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77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6" y="609600"/>
            <a:ext cx="859554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7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6" y="1498604"/>
            <a:ext cx="385402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42" y="514925"/>
            <a:ext cx="4512953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246" y="2777069"/>
            <a:ext cx="385402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17" indent="0">
              <a:buNone/>
              <a:defRPr sz="1400"/>
            </a:lvl2pPr>
            <a:lvl3pPr marL="914035" indent="0">
              <a:buNone/>
              <a:defRPr sz="1200"/>
            </a:lvl3pPr>
            <a:lvl4pPr marL="1371052" indent="0">
              <a:buNone/>
              <a:defRPr sz="1000"/>
            </a:lvl4pPr>
            <a:lvl5pPr marL="1828068" indent="0">
              <a:buNone/>
              <a:defRPr sz="1000"/>
            </a:lvl5pPr>
            <a:lvl6pPr marL="2285085" indent="0">
              <a:buNone/>
              <a:defRPr sz="1000"/>
            </a:lvl6pPr>
            <a:lvl7pPr marL="2742103" indent="0">
              <a:buNone/>
              <a:defRPr sz="1000"/>
            </a:lvl7pPr>
            <a:lvl8pPr marL="3199120" indent="0">
              <a:buNone/>
              <a:defRPr sz="1000"/>
            </a:lvl8pPr>
            <a:lvl9pPr marL="365613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14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46" y="4800600"/>
            <a:ext cx="859554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246" y="609600"/>
            <a:ext cx="859554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246" y="5367338"/>
            <a:ext cx="859554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86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0413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246" y="609600"/>
            <a:ext cx="859554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46" y="2160590"/>
            <a:ext cx="859554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4196" y="6041363"/>
            <a:ext cx="911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9930-38A5-4977-B6BF-F061DC84B2B9}" type="datetimeFigureOut">
              <a:rPr lang="ru-RU" smtClean="0"/>
              <a:pPr/>
              <a:t>20.08.2021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246" y="6041363"/>
            <a:ext cx="6296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545" y="6041363"/>
            <a:ext cx="68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47BF74-309F-4380-ABCA-3731A5A2C3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6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726" y="404664"/>
            <a:ext cx="9499290" cy="41044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Технология </a:t>
            </a:r>
            <a: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разработки дополнительной общеобразовательной общеразвивающей </a:t>
            </a:r>
            <a:b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программы в современных условиях</a:t>
            </a:r>
            <a:b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Актуальные позиции разработки / корректировки дополнительной общеобразовательной общеразвивающей программы с учётом </a:t>
            </a:r>
            <a:b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современных социокультурных условий</a:t>
            </a:r>
            <a:endParaRPr lang="ru-RU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573" y="4365505"/>
            <a:ext cx="10751267" cy="2303855"/>
          </a:xfrm>
        </p:spPr>
        <p:txBody>
          <a:bodyPr>
            <a:normAutofit/>
          </a:bodyPr>
          <a:lstStyle/>
          <a:p>
            <a:pPr algn="r" eaLnBrk="1" hangingPunct="1"/>
            <a:endParaRPr lang="ru-RU" alt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3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роцесс цифровизации образования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53989"/>
            <a:ext cx="10585176" cy="454336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Рекомендации по реализации внеурочной деятельности, программы воспитания и социализации и дополнительных общеобразовательных программ с применением дистанционных образовательных технологий: Письмо Минпросвещения России 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 7 мая 2020 года № ВБ-976/04 «О реализации курсов внеурочной деятельности, программ воспитания и социализации, дополнительных общеразвивающих программ с использованием дистанционных образовательных технологий».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280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роцесс цифровизации образования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621945"/>
            <a:ext cx="10585176" cy="49754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же должно измениться в программе: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во-первых, в пояснительной записке программы необходимо обозначить возможность использования дистанционных форматов обучения как постоянной организационной формы обучения или в определённых организационных условиях;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во-вторых, в разделе «Организационно-методические условия реализации программы» необходимо указать методические материалы, которые будут использоваться при организации дистанционного обучения. Ещё лучше, если к программе будет разработан цифровой учебно-методический комплекс, который будет использоваться педагогом при организации дистанционных занятий.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266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роцесс цифровизации образования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576225"/>
            <a:ext cx="10585176" cy="502112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80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по особенностям организации образовательного процесса во втором полугодии 2020/21 учебного года в условиях профилактики и предотвращения распространения новой коронавирусной инфекции в организациях, реализующих основные и дополнительные общеобразовательные программы: Письмо Министерства просвещения РФ от 25 января 2021 г. № ТВ-92/03 «О направлении рекомендаций». </a:t>
            </a:r>
          </a:p>
          <a:p>
            <a:pPr marL="0" lvl="0" indent="0" algn="just">
              <a:buNone/>
            </a:pPr>
            <a:r>
              <a:rPr lang="ru-RU" sz="280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приложении 2 представлены цифровые инструменты, рекомендуемые к использованию в рамках реализации дополнительных общеобразовательных общеразвивающих программ различных направленностей.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04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О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бновление образовательных технологий</a:t>
            </a:r>
            <a:r>
              <a:rPr lang="ru-RU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53989"/>
            <a:ext cx="10585176" cy="4543363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/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геймификация, </a:t>
            </a:r>
          </a:p>
          <a:p>
            <a:pPr lvl="0"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перевёрнутый класс, </a:t>
            </a:r>
          </a:p>
          <a:p>
            <a:pPr lvl="0"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гибкое обучение, </a:t>
            </a:r>
          </a:p>
          <a:p>
            <a:pPr lvl="0"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мультисенсорное обучение, </a:t>
            </a:r>
          </a:p>
          <a:p>
            <a:pPr lvl="0"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даптивное обучение, </a:t>
            </a:r>
          </a:p>
          <a:p>
            <a:pPr lvl="0"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STEM-технологии </a:t>
            </a:r>
          </a:p>
          <a:p>
            <a:pPr marL="0" lv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другие.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951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зменение подходов к содержательной организации дополнительного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688344"/>
            <a:ext cx="10585176" cy="2698598"/>
          </a:xfrm>
        </p:spPr>
        <p:txBody>
          <a:bodyPr>
            <a:noAutofit/>
          </a:bodyPr>
          <a:lstStyle/>
          <a:p>
            <a:pPr lvl="0" algn="just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развиваются идеи комплексного содержания обучения, реализуемого за счёт сетевой реализации программ и внедрения модульных программ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2400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9599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75" y="1124745"/>
            <a:ext cx="8914239" cy="4517072"/>
          </a:xfrm>
        </p:spPr>
        <p:txBody>
          <a:bodyPr anchor="ctr"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Дополнительные позиции обновления дополнительных общеобразовательных общеразвивающих программ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00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476673"/>
            <a:ext cx="9800397" cy="99438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зменение подходов к содержательной организации дополнительного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1871110"/>
            <a:ext cx="10585176" cy="415017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Проблемы: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тяготение педагогов дополнительного образования к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содержательной «замкнутости» программы, к использованию преимущественно традиционных форм образовательной деятельности и отказу от новых технологий.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некоторое отставание уровня профессиональных компетенций в сфере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ИКТ-технологий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значительной части педагогических работников сферы дополнительного образования детей, 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недостаточный уровень материально-технического обеспечения образовательного процесса.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3179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«Содержательная невыразительность» дополнительных общеобразовательных общеразвивающих программ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132856"/>
            <a:ext cx="10585176" cy="4464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Причина - формальное отношение педагогов дополнительного образования к процессу программирования: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вместо описания реализуемой методики обучения (а часто и собственной образовательной технологии) можно увидеть классификацию методов обучения, выписанную из учебника по педагогике;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методики воспитания и развития отсутствует;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имея в своей практике хороший набор методических материалов (авторские разработки, тематические подборки, методические комплекты, тематические презентации и так далее) автор-составитель в программе ограничивается указанием некоторых форм методических материалов (зачастую даже без указания их тематики).</a:t>
            </a:r>
            <a:r>
              <a:rPr lang="ru-RU" sz="2400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777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522391"/>
            <a:ext cx="10153128" cy="120470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Устаревшее И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нформационное обеспечение программы (</a:t>
            </a:r>
            <a:r>
              <a:rPr lang="ru-RU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</a:t>
            </a:r>
            <a:r>
              <a:rPr lang="ru-RU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используемой литературы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53989"/>
            <a:ext cx="10585176" cy="4543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можно наблюдать: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перечислены нормативно-правовые документы уже прекратившие своё действие, а часть действующих документов не указана;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издания в списке литературы заканчиваются 20-летним сроком давности.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7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75" y="1883684"/>
            <a:ext cx="8914239" cy="2029942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ормативно-правовой базе образования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38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Министерства просвещения Российской Федерации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 9 ноября 2018 г. № 196 «Об утверждении порядка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организации и осуществления образовательной деятельности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дополнительным общеобразовательным программам»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682630"/>
            <a:ext cx="10585176" cy="2042514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Пункт 11. Организации, осуществляющие образовательную деятельность,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ежегодно</a:t>
            </a: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обновляют дополнительные общеобразовательные программы с учетом развития науки, техники, культуры, экономики, технологий и социальной сферы.</a:t>
            </a:r>
            <a:r>
              <a:rPr lang="ru-RU" sz="2800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148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kern="1800" spc="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31 июля 2020 г. № 304-ФЗ «О внесении изменений в Федеральный закон "Об образовании в Российской Федерации" по вопросам воспитания обучающихся»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53989"/>
            <a:ext cx="10585176" cy="454336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Изменения:</a:t>
            </a: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Законе «Об образовании в Российской Федерации» (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29 декабря 2012 года № 273-ФЗ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отредактированы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статья 2 (пункты 2 и 9), статья 6, 12 и 26, статья 30 (часть 3);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дополнена новая Статья 12</a:t>
            </a:r>
            <a:r>
              <a:rPr lang="ru-RU" sz="2400" spc="15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Общие требования к организации воспитания обучающихся;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 приказ 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декабря 2020 года № 712, в котором утверждены изменения в некоторых федеральных государственных образовательных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стандартах 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общего образования по вопросам воспитания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00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 по реализации в 2021-2025 годах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Стратегии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воспитания в Российской Федерации на период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2025 года.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Утверждён Распоряжением Правительства 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Федерации от 12 ноября 2020 г. № 2945-р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596905"/>
            <a:ext cx="10585176" cy="4000447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/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п. 6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обновление содержания и технологий социально-педагогической, художественной, естественнонаучной, технической, туристско-краеведческой и физкультурно-спортивной направленности дополнительного образования детей в целях реализации направлений системы воспитания.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94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sz="24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января 2021 года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России стартовала реализация Федерального проекта «Патриотическое воспитание граждан Российской Федерации» (в рамках национального проекта «Образование»)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420888"/>
            <a:ext cx="10585176" cy="4176464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/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определены основные стратегические направления содержания воспитания обучающихся.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22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нужно сделать?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636912"/>
            <a:ext cx="10585176" cy="3960440"/>
          </a:xfrm>
        </p:spPr>
        <p:txBody>
          <a:bodyPr>
            <a:noAutofit/>
          </a:bodyPr>
          <a:lstStyle/>
          <a:p>
            <a:pPr lvl="0" algn="just"/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дополнить или расширить описание воспитательного компонента образовательного процесса.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07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D06934-39D2-4042-8B66-4EA9A52E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75" y="1556793"/>
            <a:ext cx="8914239" cy="4085024"/>
          </a:xfrm>
        </p:spPr>
        <p:txBody>
          <a:bodyPr anchor="ctr">
            <a:no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рганизационно-методических условиях реализации дополнительных общеобразовательных общеразвивающих программ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0AFBA1-AB8A-4395-958F-E603E50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5926" y="3429000"/>
            <a:ext cx="2160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15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2718" y="692697"/>
            <a:ext cx="9800397" cy="103440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роцесс цифровизации образования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270670" y="2053989"/>
            <a:ext cx="10585176" cy="454336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образовательные процессы активно внедряются цифровые технологии</a:t>
            </a:r>
          </a:p>
          <a:p>
            <a:pPr lvl="0" algn="just"/>
            <a:r>
              <a:rPr lang="ru-RU" sz="2800" spc="-25" dirty="0" err="1" smtClean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аудиокурсы</a:t>
            </a:r>
            <a:r>
              <a:rPr lang="ru-RU" sz="2800" spc="-25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lvl="0"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обучающие платформы, </a:t>
            </a:r>
          </a:p>
          <a:p>
            <a:pPr lvl="0"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виртуальные классы, </a:t>
            </a:r>
          </a:p>
          <a:p>
            <a:pPr lvl="0" algn="just"/>
            <a:r>
              <a:rPr lang="ru-RU" sz="28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технологии дополненной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виртуальной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реальности </a:t>
            </a:r>
          </a:p>
          <a:p>
            <a:pPr marL="0" lvl="0" indent="0" algn="just">
              <a:buNone/>
            </a:pPr>
            <a:r>
              <a:rPr lang="ru-RU" sz="2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                                      </a:t>
            </a:r>
            <a:r>
              <a:rPr lang="ru-RU" sz="2800" b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другие.</a:t>
            </a:r>
            <a:r>
              <a:rPr lang="ru-RU" sz="2800" dirty="0"/>
              <a:t>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6997700" y="1150938"/>
            <a:ext cx="5192713" cy="460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83977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159C605AD9E1B41A17D0B316CC4C052" ma:contentTypeVersion="8" ma:contentTypeDescription="Создание документа." ma:contentTypeScope="" ma:versionID="41eef153182027e63b094564fee0b017">
  <xsd:schema xmlns:xsd="http://www.w3.org/2001/XMLSchema" xmlns:xs="http://www.w3.org/2001/XMLSchema" xmlns:p="http://schemas.microsoft.com/office/2006/metadata/properties" xmlns:ns2="7937f609-d791-4f17-a314-ae4ba3027960" xmlns:ns3="06a216b6-75da-4498-9879-fed5687f1b7d" targetNamespace="http://schemas.microsoft.com/office/2006/metadata/properties" ma:root="true" ma:fieldsID="13edcf7ce1c96b63fcb978b22a42b7ae" ns2:_="" ns3:_="">
    <xsd:import namespace="7937f609-d791-4f17-a314-ae4ba3027960"/>
    <xsd:import namespace="06a216b6-75da-4498-9879-fed5687f1b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7f609-d791-4f17-a314-ae4ba3027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a216b6-75da-4498-9879-fed5687f1b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6B1563-6679-4A22-BF23-9CE1429ED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88834-2DDA-4502-B042-F95740A79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7f609-d791-4f17-a314-ae4ba3027960"/>
    <ds:schemaRef ds:uri="06a216b6-75da-4498-9879-fed5687f1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1F0661-458D-4D7E-BAC7-C6DC1098D75C}">
  <ds:schemaRefs>
    <ds:schemaRef ds:uri="http://schemas.microsoft.com/office/2006/metadata/properties"/>
    <ds:schemaRef ds:uri="http://www.w3.org/XML/1998/namespace"/>
    <ds:schemaRef ds:uri="7937f609-d791-4f17-a314-ae4ba3027960"/>
    <ds:schemaRef ds:uri="http://schemas.microsoft.com/office/2006/documentManagement/types"/>
    <ds:schemaRef ds:uri="http://purl.org/dc/terms/"/>
    <ds:schemaRef ds:uri="06a216b6-75da-4498-9879-fed5687f1b7d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3349</TotalTime>
  <Words>679</Words>
  <Application>Microsoft Office PowerPoint</Application>
  <PresentationFormat>Произвольный</PresentationFormat>
  <Paragraphs>72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 Технология разработки дополнительной общеобразовательной общеразвивающей  программы в современных условиях  Актуальные позиции разработки / корректировки дополнительной общеобразовательной общеразвивающей программы с учётом  современных социокультурных условий</vt:lpstr>
      <vt:lpstr>Изменения в нормативно-правовой базе образования</vt:lpstr>
      <vt:lpstr>Приказ Министерства просвещения Российской Федерации  от 9 ноября 2018 г. № 196 «Об утверждении порядка  организации и осуществления образовательной деятельности  по дополнительным общеобразовательным программам»</vt:lpstr>
      <vt:lpstr>Федеральный закон от 31 июля 2020 г. № 304-ФЗ «О внесении изменений в Федеральный закон "Об образовании в Российской Федерации" по вопросам воспитания обучающихся»</vt:lpstr>
      <vt:lpstr>План мероприятий по реализации в 2021-2025 годах Стратегии развития воспитания в Российской Федерации на период  до 2025 года. Утверждён Распоряжением Правительства  Российской Федерации от 12 ноября 2020 г. № 2945-р</vt:lpstr>
      <vt:lpstr>С 1 января 2021 года в России стартовала реализация Федерального проекта «Патриотическое воспитание граждан Российской Федерации» (в рамках национального проекта «Образование»)</vt:lpstr>
      <vt:lpstr> Что нужно сделать?</vt:lpstr>
      <vt:lpstr>Изменения в организационно-методических условиях реализации дополнительных общеобразовательных общеразвивающих программ</vt:lpstr>
      <vt:lpstr> Процесс цифровизации образования</vt:lpstr>
      <vt:lpstr> Процесс цифровизации образования</vt:lpstr>
      <vt:lpstr> Процесс цифровизации образования</vt:lpstr>
      <vt:lpstr> Процесс цифровизации образования</vt:lpstr>
      <vt:lpstr> Обновление образовательных технологий </vt:lpstr>
      <vt:lpstr> Изменение подходов к содержательной организации дополнительного образования</vt:lpstr>
      <vt:lpstr>Дополнительные позиции обновления дополнительных общеобразовательных общеразвивающих программ</vt:lpstr>
      <vt:lpstr> Изменение подходов к содержательной организации дополнительного образования</vt:lpstr>
      <vt:lpstr>«Содержательная невыразительность» дополнительных общеобразовательных общеразвивающих программ</vt:lpstr>
      <vt:lpstr>Устаревшее Информационное обеспечение программы (Список используемой литературы)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514</cp:revision>
  <cp:lastPrinted>2019-03-01T08:33:26Z</cp:lastPrinted>
  <dcterms:created xsi:type="dcterms:W3CDTF">2018-10-29T10:37:17Z</dcterms:created>
  <dcterms:modified xsi:type="dcterms:W3CDTF">2021-08-20T11:00:03Z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0x0101008159C605AD9E1B41A17D0B316CC4C052</vt:lpwstr>
  </property>
</Properties>
</file>